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4" r:id="rId4"/>
    <p:sldId id="310" r:id="rId5"/>
    <p:sldId id="261" r:id="rId6"/>
    <p:sldId id="271" r:id="rId7"/>
    <p:sldId id="272" r:id="rId8"/>
    <p:sldId id="303" r:id="rId9"/>
    <p:sldId id="304" r:id="rId10"/>
    <p:sldId id="269" r:id="rId11"/>
    <p:sldId id="291" r:id="rId12"/>
    <p:sldId id="308" r:id="rId13"/>
    <p:sldId id="305" r:id="rId14"/>
    <p:sldId id="287" r:id="rId15"/>
    <p:sldId id="307" r:id="rId16"/>
    <p:sldId id="268" r:id="rId17"/>
    <p:sldId id="309" r:id="rId18"/>
    <p:sldId id="311" r:id="rId19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0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1936" autoAdjust="0"/>
  </p:normalViewPr>
  <p:slideViewPr>
    <p:cSldViewPr>
      <p:cViewPr>
        <p:scale>
          <a:sx n="50" d="100"/>
          <a:sy n="50" d="100"/>
        </p:scale>
        <p:origin x="-209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0" d="100"/>
          <a:sy n="70" d="100"/>
        </p:scale>
        <p:origin x="-1747" y="1402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4C556CEA-43A9-46CA-A0D5-6069E1DFF895}" type="datetimeFigureOut">
              <a:rPr lang="en-AU" smtClean="0"/>
              <a:pPr/>
              <a:t>14/10/2014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0"/>
            <a:ext cx="2982119" cy="5001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834BB295-B075-4E63-9C0B-A132C11ECB7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903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01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BADA8154-C50B-4B53-A390-752AF0B11616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05387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4" tIns="46497" rIns="92994" bIns="46497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2994" tIns="46497" rIns="92994" bIns="4649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0960"/>
            <a:ext cx="2982119" cy="5001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50094974-98D2-435A-AEB0-3BFBDA52E80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234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861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945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1122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945">
              <a:defRPr/>
            </a:pPr>
            <a:r>
              <a:rPr lang="en-AU" dirty="0" smtClean="0"/>
              <a:t>http://www.dailymail.co.uk/news/article-1208479/Shocked-gamekeeper-runs-life-ton-hippo.html</a:t>
            </a:r>
          </a:p>
          <a:p>
            <a:pPr defTabSz="929945">
              <a:defRPr/>
            </a:pPr>
            <a:r>
              <a:rPr lang="en-AU" dirty="0" smtClean="0"/>
              <a:t>http://www.doctor-recommended-stress-relief.com/Fight-or-Flight-Response.html</a:t>
            </a:r>
          </a:p>
          <a:p>
            <a:pPr defTabSz="929945"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837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https://www.sensorimotorpsychotherapy.org/articles.html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3572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http://www.funderstanding.com/?attachment_id=5918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53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http://uncyclopedia.wikia.com/wiki/File:Alcohol-bottles.jpg</a:t>
            </a:r>
          </a:p>
          <a:p>
            <a:r>
              <a:rPr lang="en-AU" dirty="0" smtClean="0"/>
              <a:t>http://monarchlegal.com/drug-possession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134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http://www.elephantjournal.com/2011/05/are-you-hiding-depression-behind-your-yoga-catherine-ghosh/</a:t>
            </a:r>
          </a:p>
          <a:p>
            <a:r>
              <a:rPr lang="en-AU" dirty="0" smtClean="0"/>
              <a:t>http://preapism.com/wp-content/uploads/schizophrenia_from_drugs.jpg</a:t>
            </a:r>
          </a:p>
          <a:p>
            <a:r>
              <a:rPr lang="en-AU" dirty="0" smtClean="0"/>
              <a:t>http://goingrawvegan.net/2014/02/25/mania/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045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945">
              <a:defRPr/>
            </a:pPr>
            <a:endParaRPr lang="en-US" baseline="0" dirty="0" smtClean="0"/>
          </a:p>
          <a:p>
            <a:pPr defTabSz="929945">
              <a:defRPr/>
            </a:pPr>
            <a:endParaRPr lang="en-US" dirty="0" smtClean="0"/>
          </a:p>
          <a:p>
            <a:pPr defTabSz="929945"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5833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6671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225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572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945">
              <a:defRPr/>
            </a:pPr>
            <a:r>
              <a:rPr lang="en-AU" dirty="0" smtClean="0"/>
              <a:t>http://cached.newslookup.com/cached.php?ref_id=112&amp;siteid=2105&amp;id=2060006&amp;t=1369093680</a:t>
            </a:r>
          </a:p>
          <a:p>
            <a:pPr defTabSz="929945">
              <a:defRPr/>
            </a:pPr>
            <a:r>
              <a:rPr lang="en-AU" dirty="0" smtClean="0"/>
              <a:t>https://qldcorrections.files.wordpress.com/2013/03/p1000449-small.jpg</a:t>
            </a:r>
          </a:p>
          <a:p>
            <a:pPr defTabSz="929945">
              <a:defRPr/>
            </a:pPr>
            <a:r>
              <a:rPr lang="en-AU" dirty="0" smtClean="0"/>
              <a:t>https://www.google.com.au/maps/@-27.4288653,153.0428776,3a,75y,342.05h,81.71t/data=!3m4!1e1!3m2!1sKMqVfJ_EpMW2HIoYrXrILw!2e0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392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572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035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325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48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945">
              <a:defRPr/>
            </a:pPr>
            <a:r>
              <a:rPr lang="en-AU" dirty="0" smtClean="0"/>
              <a:t>http://blog.al.com/living-news/2010/03/alabamas_prison_suicide_rate_l.html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811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http://www.couriermail.com.au/news/queensland/report-advises-prisons-sell-off-as-angry-union-calls-for-briefing/story-e6freoof-1226634259356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94974-98D2-435A-AEB0-3BFBDA52E80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12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0ED6D2D-9185-4B68-8BFC-B74A017DC681}" type="datetimeFigureOut">
              <a:rPr lang="en-AU" smtClean="0"/>
              <a:pPr/>
              <a:t>14/10/2014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362326B-EC5E-4F4D-8B3B-DD07BA392A2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Sexual Assault </a:t>
            </a:r>
            <a:r>
              <a:rPr lang="en-AU" dirty="0"/>
              <a:t>Counselling Within the Oppressive System</a:t>
            </a:r>
            <a:endParaRPr lang="en-AU" dirty="0">
              <a:solidFill>
                <a:srgbClr val="DF21C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Denise Eagleton</a:t>
            </a:r>
          </a:p>
          <a:p>
            <a:r>
              <a:rPr lang="en-AU" dirty="0" smtClean="0"/>
              <a:t>Caitlin Proctor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990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315200" cy="86409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908720"/>
            <a:ext cx="7315200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sz="4000" dirty="0" smtClean="0"/>
              <a:t>         </a:t>
            </a:r>
          </a:p>
          <a:p>
            <a:pPr marL="45720" indent="0">
              <a:buNone/>
            </a:pPr>
            <a:r>
              <a:rPr lang="en-AU" sz="4000" dirty="0"/>
              <a:t> </a:t>
            </a:r>
            <a:r>
              <a:rPr lang="en-AU" sz="4000" dirty="0" smtClean="0"/>
              <a:t>         </a:t>
            </a:r>
          </a:p>
          <a:p>
            <a:pPr marL="45720" indent="0" algn="ctr">
              <a:buNone/>
            </a:pPr>
            <a:r>
              <a:rPr lang="en-AU" sz="4000" dirty="0"/>
              <a:t>C</a:t>
            </a:r>
            <a:r>
              <a:rPr lang="en-AU" sz="4000" dirty="0" smtClean="0"/>
              <a:t>omplex </a:t>
            </a:r>
            <a:r>
              <a:rPr lang="en-AU" sz="4000" dirty="0"/>
              <a:t>trauma: </a:t>
            </a:r>
            <a:endParaRPr lang="en-AU" sz="4000" dirty="0" smtClean="0"/>
          </a:p>
          <a:p>
            <a:pPr marL="45720" indent="0" algn="ctr">
              <a:buNone/>
            </a:pPr>
            <a:r>
              <a:rPr lang="en-AU" sz="4000" dirty="0"/>
              <a:t>U</a:t>
            </a:r>
            <a:r>
              <a:rPr lang="en-AU" sz="4000" dirty="0" smtClean="0"/>
              <a:t>ndoing  aloneness in the oppressive system</a:t>
            </a:r>
            <a:endParaRPr lang="en-AU" sz="4000" b="1" dirty="0"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914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99592" y="-243408"/>
            <a:ext cx="6984776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A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898283"/>
            <a:ext cx="4237768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8" y="910689"/>
            <a:ext cx="4104456" cy="235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98821" y="334082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FIGHT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6084168" y="6235870"/>
            <a:ext cx="112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FLIGHT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11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564704"/>
            <a:ext cx="4104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Hyper arousal (too much arousal to integrate)</a:t>
            </a:r>
          </a:p>
          <a:p>
            <a:r>
              <a:rPr lang="en-AU" sz="1400" dirty="0" smtClean="0"/>
              <a:t>Increased sensation</a:t>
            </a:r>
          </a:p>
          <a:p>
            <a:r>
              <a:rPr lang="en-AU" sz="1400" dirty="0" smtClean="0"/>
              <a:t>Emotional reactivity</a:t>
            </a:r>
          </a:p>
          <a:p>
            <a:r>
              <a:rPr lang="en-AU" sz="1400" dirty="0" smtClean="0"/>
              <a:t>Hypervigilance</a:t>
            </a:r>
          </a:p>
          <a:p>
            <a:r>
              <a:rPr lang="en-AU" sz="1400" dirty="0" smtClean="0"/>
              <a:t>Intrusive imagery</a:t>
            </a:r>
          </a:p>
          <a:p>
            <a:r>
              <a:rPr lang="en-AU" sz="1400" dirty="0" smtClean="0"/>
              <a:t>Disorganized cognitive processing</a:t>
            </a:r>
          </a:p>
          <a:p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4788024" y="5013176"/>
            <a:ext cx="4283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 smtClean="0"/>
              <a:t>Hypo </a:t>
            </a:r>
            <a:r>
              <a:rPr lang="en-AU" sz="1400" b="1" dirty="0"/>
              <a:t>arousal (</a:t>
            </a:r>
            <a:r>
              <a:rPr lang="en-AU" sz="1400" b="1" dirty="0" smtClean="0"/>
              <a:t>too little </a:t>
            </a:r>
            <a:r>
              <a:rPr lang="en-AU" sz="1400" b="1" dirty="0"/>
              <a:t>arousal to integrate</a:t>
            </a:r>
            <a:r>
              <a:rPr lang="en-AU" sz="1400" dirty="0" smtClean="0"/>
              <a:t>)</a:t>
            </a:r>
          </a:p>
          <a:p>
            <a:r>
              <a:rPr lang="en-AU" sz="1400" dirty="0" smtClean="0"/>
              <a:t>Relative absence of sensation</a:t>
            </a:r>
          </a:p>
          <a:p>
            <a:r>
              <a:rPr lang="en-AU" sz="1400" dirty="0" smtClean="0"/>
              <a:t>Numbing of emotions</a:t>
            </a:r>
          </a:p>
          <a:p>
            <a:r>
              <a:rPr lang="en-AU" sz="1400" dirty="0" smtClean="0"/>
              <a:t>Disabled cognitive processing</a:t>
            </a:r>
          </a:p>
          <a:p>
            <a:r>
              <a:rPr lang="en-AU" sz="1400" dirty="0" smtClean="0"/>
              <a:t>Reduced physical movement</a:t>
            </a:r>
            <a:endParaRPr lang="en-AU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25178"/>
            <a:ext cx="48245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02099" y="3171877"/>
            <a:ext cx="1877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</a:rPr>
              <a:t>Optimum    Arousal</a:t>
            </a:r>
            <a:endParaRPr lang="en-A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89962"/>
            <a:ext cx="3495532" cy="280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77135" y="1001376"/>
            <a:ext cx="6984776" cy="651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z="3200" dirty="0" smtClean="0"/>
              <a:t>Primary Effects</a:t>
            </a:r>
            <a:endParaRPr lang="en-AU" sz="3200" dirty="0"/>
          </a:p>
        </p:txBody>
      </p:sp>
      <p:sp>
        <p:nvSpPr>
          <p:cNvPr id="2" name="Rectangle 1"/>
          <p:cNvSpPr/>
          <p:nvPr/>
        </p:nvSpPr>
        <p:spPr>
          <a:xfrm>
            <a:off x="173448" y="1810464"/>
            <a:ext cx="47225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AU" sz="2800" dirty="0"/>
              <a:t>“I was 5 when it started, There was </a:t>
            </a:r>
            <a:r>
              <a:rPr lang="en-AU" sz="2800" dirty="0" smtClean="0"/>
              <a:t>no one </a:t>
            </a:r>
            <a:r>
              <a:rPr lang="en-AU" sz="2800" dirty="0"/>
              <a:t>to tell </a:t>
            </a:r>
          </a:p>
          <a:p>
            <a:pPr marL="45720" indent="0">
              <a:buNone/>
            </a:pPr>
            <a:r>
              <a:rPr lang="en-AU" sz="2800" dirty="0" smtClean="0"/>
              <a:t>it </a:t>
            </a:r>
            <a:r>
              <a:rPr lang="en-AU" sz="2800" dirty="0"/>
              <a:t>continued throughout my life </a:t>
            </a:r>
            <a:r>
              <a:rPr lang="en-AU" sz="2800" dirty="0" smtClean="0"/>
              <a:t>– I </a:t>
            </a:r>
            <a:r>
              <a:rPr lang="en-AU" sz="2800" dirty="0"/>
              <a:t>just couldn’t handle it anymore </a:t>
            </a:r>
            <a:r>
              <a:rPr lang="en-AU" sz="2800" dirty="0" smtClean="0"/>
              <a:t> </a:t>
            </a:r>
            <a:endParaRPr lang="en-AU" sz="2800" dirty="0"/>
          </a:p>
          <a:p>
            <a:pPr marL="45720" indent="0">
              <a:buNone/>
            </a:pPr>
            <a:r>
              <a:rPr lang="en-AU" sz="2800" dirty="0"/>
              <a:t>The copper said why didn't you just run </a:t>
            </a:r>
            <a:r>
              <a:rPr lang="en-AU" sz="2800" dirty="0" smtClean="0"/>
              <a:t>– </a:t>
            </a:r>
          </a:p>
          <a:p>
            <a:pPr marL="45720"/>
            <a:r>
              <a:rPr lang="en-AU" sz="2800" dirty="0" smtClean="0"/>
              <a:t>I </a:t>
            </a:r>
            <a:r>
              <a:rPr lang="en-AU" sz="2800" dirty="0"/>
              <a:t>cant get that out of my </a:t>
            </a:r>
            <a:r>
              <a:rPr lang="en-AU" sz="2800" dirty="0" smtClean="0"/>
              <a:t>head </a:t>
            </a:r>
          </a:p>
          <a:p>
            <a:pPr marL="45720"/>
            <a:r>
              <a:rPr lang="en-AU" sz="2800" dirty="0" smtClean="0"/>
              <a:t>why </a:t>
            </a:r>
            <a:r>
              <a:rPr lang="en-AU" sz="2800" dirty="0"/>
              <a:t>didn't I</a:t>
            </a:r>
            <a:r>
              <a:rPr lang="en-AU" sz="2800" dirty="0" smtClean="0"/>
              <a:t> </a:t>
            </a:r>
            <a:r>
              <a:rPr lang="en-AU" sz="2800" dirty="0"/>
              <a:t>just </a:t>
            </a:r>
            <a:r>
              <a:rPr lang="en-AU" sz="2800" dirty="0" smtClean="0"/>
              <a:t>run ”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73448" y="6211669"/>
            <a:ext cx="879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        </a:t>
            </a:r>
            <a:endParaRPr lang="en-A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914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3343785" cy="25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22558" y="188640"/>
            <a:ext cx="6984776" cy="650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z="3200" dirty="0" smtClean="0"/>
              <a:t>Secondary Effects</a:t>
            </a:r>
            <a:endParaRPr lang="en-A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090775" y="1340768"/>
            <a:ext cx="41857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 smtClean="0"/>
          </a:p>
          <a:p>
            <a:r>
              <a:rPr lang="en-AU" dirty="0" smtClean="0"/>
              <a:t>“If he yelled out my name more</a:t>
            </a:r>
          </a:p>
          <a:p>
            <a:r>
              <a:rPr lang="en-AU" dirty="0" smtClean="0"/>
              <a:t>than once I would be raped and beaten</a:t>
            </a:r>
          </a:p>
          <a:p>
            <a:r>
              <a:rPr lang="en-AU" dirty="0" smtClean="0"/>
              <a:t>I lived </a:t>
            </a:r>
            <a:r>
              <a:rPr lang="en-AU" dirty="0"/>
              <a:t>in fear of what would happen if I</a:t>
            </a:r>
            <a:endParaRPr lang="en-AU" dirty="0" smtClean="0"/>
          </a:p>
          <a:p>
            <a:r>
              <a:rPr lang="en-AU" dirty="0" smtClean="0"/>
              <a:t>did </a:t>
            </a:r>
            <a:r>
              <a:rPr lang="en-AU" dirty="0"/>
              <a:t>not help </a:t>
            </a:r>
            <a:r>
              <a:rPr lang="en-AU" dirty="0" smtClean="0"/>
              <a:t>him”</a:t>
            </a:r>
            <a:endParaRPr lang="en-AU" dirty="0"/>
          </a:p>
        </p:txBody>
      </p:sp>
      <p:pic>
        <p:nvPicPr>
          <p:cNvPr id="1026" name="Picture 2" descr="http://img2.wikia.nocookie.net/__cb20071208075152/uncyclopedia/images/4/4c/Alcohol-bott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08659"/>
            <a:ext cx="4595901" cy="326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5" y="4578528"/>
            <a:ext cx="3983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Addictive </a:t>
            </a:r>
            <a:r>
              <a:rPr lang="en-AU" dirty="0" smtClean="0"/>
              <a:t>behaviour </a:t>
            </a:r>
            <a:r>
              <a:rPr lang="en-AU" dirty="0"/>
              <a:t>arises not as a </a:t>
            </a:r>
            <a:r>
              <a:rPr lang="en-AU" dirty="0" smtClean="0"/>
              <a:t>pleasure-seeking strategy </a:t>
            </a:r>
            <a:r>
              <a:rPr lang="en-AU" dirty="0"/>
              <a:t>but as a </a:t>
            </a:r>
            <a:r>
              <a:rPr lang="en-AU" b="1" dirty="0"/>
              <a:t>survival </a:t>
            </a:r>
            <a:r>
              <a:rPr lang="en-AU" b="1" dirty="0" smtClean="0"/>
              <a:t>strategy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77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79856"/>
            <a:ext cx="3024336" cy="253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6874" y="57806"/>
            <a:ext cx="6984776" cy="722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z="3200" dirty="0" smtClean="0"/>
              <a:t>Tertiary Effects</a:t>
            </a:r>
            <a:endParaRPr lang="en-AU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8" y="3789040"/>
            <a:ext cx="2972434" cy="263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3231"/>
            <a:ext cx="3088927" cy="268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328506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Bipolar </a:t>
            </a:r>
            <a:r>
              <a:rPr lang="en-AU" dirty="0"/>
              <a:t>D</a:t>
            </a:r>
            <a:r>
              <a:rPr lang="en-AU" dirty="0" smtClean="0"/>
              <a:t>isorder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6084168" y="641007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Depression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334470" y="6422801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Antisocial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4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pPr marL="45720" indent="0">
              <a:buNone/>
            </a:pP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24" y="836712"/>
            <a:ext cx="5725417" cy="442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244" y="1559692"/>
            <a:ext cx="7315200" cy="5400640"/>
          </a:xfrm>
        </p:spPr>
        <p:txBody>
          <a:bodyPr/>
          <a:lstStyle/>
          <a:p>
            <a:pPr marL="45720" indent="0">
              <a:buNone/>
            </a:pPr>
            <a:endParaRPr lang="en-AU" dirty="0" smtClean="0"/>
          </a:p>
          <a:p>
            <a:pPr marL="45720" indent="0">
              <a:buNone/>
            </a:pPr>
            <a:endParaRPr lang="en-AU" dirty="0"/>
          </a:p>
          <a:p>
            <a:pPr marL="45720" indent="0">
              <a:buNone/>
            </a:pPr>
            <a:r>
              <a:rPr lang="en-AU" sz="2800" dirty="0" smtClean="0"/>
              <a:t>“</a:t>
            </a:r>
            <a:r>
              <a:rPr lang="en-AU" sz="2800" dirty="0"/>
              <a:t>The human heart yearns for contact; above all it yearns for genuine dialogue.  Each of us secretly and desperately yearns to be met, to be recognised in our uniqueness, our fullness, and our vulnerability” </a:t>
            </a:r>
            <a:r>
              <a:rPr lang="en-AU" sz="1000" dirty="0"/>
              <a:t>(</a:t>
            </a:r>
            <a:r>
              <a:rPr lang="en-AU" sz="1000" dirty="0" err="1"/>
              <a:t>Hycner</a:t>
            </a:r>
            <a:r>
              <a:rPr lang="en-AU" sz="1000" dirty="0"/>
              <a:t> &amp; Jacobs, 1995, p.9).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914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/>
          <a:lstStyle/>
          <a:p>
            <a:r>
              <a:rPr lang="en-AU" dirty="0" smtClean="0"/>
              <a:t>References for Images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6752"/>
            <a:ext cx="7315200" cy="5661247"/>
          </a:xfrm>
        </p:spPr>
        <p:txBody>
          <a:bodyPr>
            <a:normAutofit fontScale="85000" lnSpcReduction="20000"/>
          </a:bodyPr>
          <a:lstStyle/>
          <a:p>
            <a:pPr defTabSz="929945">
              <a:defRPr/>
            </a:pPr>
            <a:r>
              <a:rPr lang="en-AU" dirty="0"/>
              <a:t>http://cached.newslookup.com/cached.php?ref_id=112&amp;siteid=2105&amp;id=2060006&amp;t=1369093680</a:t>
            </a:r>
          </a:p>
          <a:p>
            <a:pPr defTabSz="929945">
              <a:defRPr/>
            </a:pPr>
            <a:r>
              <a:rPr lang="en-AU" dirty="0"/>
              <a:t>https://qldcorrections.files.wordpress.com/2013/03/p1000449-small.jpg</a:t>
            </a:r>
          </a:p>
          <a:p>
            <a:pPr defTabSz="929945">
              <a:defRPr/>
            </a:pPr>
            <a:r>
              <a:rPr lang="en-AU" dirty="0"/>
              <a:t>https://www.google.com.au/maps/@-27.4288653,153.0428776,3a,75y,342.05h,81.71t/data=!</a:t>
            </a:r>
            <a:r>
              <a:rPr lang="en-AU" dirty="0" smtClean="0"/>
              <a:t>3m4!1e1!3m2!1sKMqVfJ_EpMW2HIoYrXrILw!2e0</a:t>
            </a:r>
          </a:p>
          <a:p>
            <a:pPr defTabSz="929945">
              <a:defRPr/>
            </a:pPr>
            <a:r>
              <a:rPr lang="en-AU" dirty="0"/>
              <a:t>http://blog.al.com/living-news/2010/03/alabamas_prison_suicide_rate_l.html</a:t>
            </a:r>
          </a:p>
          <a:p>
            <a:pPr defTabSz="929945">
              <a:defRPr/>
            </a:pPr>
            <a:r>
              <a:rPr lang="en-AU" dirty="0"/>
              <a:t>http://www.couriermail.com.au/news/queensland/report-advises-prisons-sell-off-as-angry-union-calls-for-briefing/story-e6freoof-1226634259356</a:t>
            </a:r>
          </a:p>
          <a:p>
            <a:pPr defTabSz="929945">
              <a:defRPr/>
            </a:pPr>
            <a:r>
              <a:rPr lang="en-AU" dirty="0"/>
              <a:t>http://www.dailymail.co.uk/news/article-1208479/Shocked-gamekeeper-runs-life-ton-hippo.html</a:t>
            </a:r>
          </a:p>
          <a:p>
            <a:pPr defTabSz="929945">
              <a:defRPr/>
            </a:pPr>
            <a:r>
              <a:rPr lang="en-AU" dirty="0"/>
              <a:t>http://www.doctor-recommended-stress-relief.com/Fight-or-Flight-Response.html</a:t>
            </a:r>
            <a:endParaRPr lang="en-AU" dirty="0" smtClean="0"/>
          </a:p>
          <a:p>
            <a:r>
              <a:rPr lang="en-AU" dirty="0" smtClean="0"/>
              <a:t>https://www.sensorimotorpsychotherapy.org/articles.html</a:t>
            </a:r>
          </a:p>
          <a:p>
            <a:r>
              <a:rPr lang="en-AU" dirty="0"/>
              <a:t>http://www.funderstanding.com/?attachment_id=5918</a:t>
            </a:r>
          </a:p>
          <a:p>
            <a:r>
              <a:rPr lang="en-AU" dirty="0"/>
              <a:t>http://uncyclopedia.wikia.com/wiki/File:Alcohol-bottles.jpg</a:t>
            </a:r>
          </a:p>
          <a:p>
            <a:r>
              <a:rPr lang="en-AU" dirty="0"/>
              <a:t>http://monarchlegal.com/drug-possession</a:t>
            </a:r>
          </a:p>
          <a:p>
            <a:r>
              <a:rPr lang="en-AU" dirty="0"/>
              <a:t>http://www.elephantjournal.com/2011/05/are-you-hiding-depression-behind-your-yoga-catherine-ghosh</a:t>
            </a:r>
            <a:r>
              <a:rPr lang="en-AU" dirty="0" smtClean="0"/>
              <a:t>/</a:t>
            </a:r>
          </a:p>
          <a:p>
            <a:r>
              <a:rPr lang="en-AU" dirty="0"/>
              <a:t>http://preapism.com/wp-content/uploads/schizophrenia_from_drugs.jpg</a:t>
            </a:r>
          </a:p>
          <a:p>
            <a:r>
              <a:rPr lang="en-AU" dirty="0"/>
              <a:t>http://goingrawvegan.net/2014/02/25/mania/</a:t>
            </a:r>
          </a:p>
          <a:p>
            <a:pPr marL="4572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3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Sexual Assault Program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Two sexual assault counsellors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Established in 1994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89% of women in prison have experienced sexual assault</a:t>
            </a:r>
          </a:p>
          <a:p>
            <a:endParaRPr lang="en-AU" dirty="0" smtClean="0">
              <a:solidFill>
                <a:srgbClr val="FFC000"/>
              </a:solidFill>
            </a:endParaRPr>
          </a:p>
          <a:p>
            <a:endParaRPr lang="en-AU" dirty="0">
              <a:solidFill>
                <a:srgbClr val="FFC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914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4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" y="980728"/>
            <a:ext cx="3664858" cy="216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21912"/>
            <a:ext cx="3744416" cy="758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dirty="0" smtClean="0"/>
              <a:t>Brisbane Women’s Correctional Centre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3" y="4460939"/>
            <a:ext cx="5918716" cy="223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568" y="3734369"/>
            <a:ext cx="3744416" cy="758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dirty="0" smtClean="0"/>
              <a:t>Helena Jones Centre</a:t>
            </a:r>
            <a:endParaRPr lang="en-A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79" y="1861028"/>
            <a:ext cx="3223798" cy="24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03779" y="1102212"/>
            <a:ext cx="3744416" cy="758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mtClean="0"/>
              <a:t>Numinbah Women’s </a:t>
            </a:r>
            <a:r>
              <a:rPr lang="en-AU" dirty="0" smtClean="0"/>
              <a:t>Correctional Centre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34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Visits to the Prisons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>
              <a:solidFill>
                <a:srgbClr val="FFC000"/>
              </a:solidFill>
            </a:endParaRPr>
          </a:p>
          <a:p>
            <a:endParaRPr lang="en-AU" dirty="0">
              <a:solidFill>
                <a:srgbClr val="FFC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914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150834"/>
              </p:ext>
            </p:extLst>
          </p:nvPr>
        </p:nvGraphicFramePr>
        <p:xfrm>
          <a:off x="1115616" y="3429000"/>
          <a:ext cx="784887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>
                  <a:extLst>
                    <a:ext uri="{9D8B030D-6E8A-4147-A177-3AD203B41FA5}">
                      <a16:colId xmlns:a16="http://schemas.microsoft.com/office/drawing/2014/main" xmlns="" val="2546276388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xmlns="" val="1065913592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xmlns="" val="3263875568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xmlns="" val="3310023570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xmlns="" val="2642047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Monday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Tuesday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 Wednesday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Thursday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Friday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6037337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Helena Jones</a:t>
                      </a:r>
                      <a:endParaRPr lang="en-A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Protection</a:t>
                      </a:r>
                      <a:endParaRPr lang="en-AU" dirty="0"/>
                    </a:p>
                  </a:txBody>
                  <a:tcPr>
                    <a:solidFill>
                      <a:srgbClr val="DF21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BWCC</a:t>
                      </a:r>
                      <a:endParaRPr lang="en-A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BWCC</a:t>
                      </a:r>
                      <a:endParaRPr lang="en-A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51142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Numinbah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DF21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DF2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8274629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Numinbah</a:t>
                      </a:r>
                      <a:endParaRPr lang="en-AU" dirty="0"/>
                    </a:p>
                  </a:txBody>
                  <a:tcPr>
                    <a:solidFill>
                      <a:srgbClr val="DF21C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AU" dirty="0" smtClean="0"/>
                        <a:t>Protection</a:t>
                      </a:r>
                      <a:endParaRPr lang="en-A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BWCC</a:t>
                      </a:r>
                      <a:endParaRPr lang="en-A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BWCC</a:t>
                      </a:r>
                      <a:endParaRPr lang="en-A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965371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DF21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DF2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2934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0457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Week 1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7251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Week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0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</a:t>
            </a:r>
            <a:r>
              <a:rPr lang="en-AU" dirty="0" smtClean="0"/>
              <a:t>of Support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</a:t>
            </a:r>
            <a:r>
              <a:rPr lang="en-AU" dirty="0" smtClean="0"/>
              <a:t>orking </a:t>
            </a:r>
            <a:r>
              <a:rPr lang="en-AU" dirty="0"/>
              <a:t>through experiences of abuse;</a:t>
            </a:r>
          </a:p>
          <a:p>
            <a:r>
              <a:rPr lang="en-AU" dirty="0" smtClean="0"/>
              <a:t>Understanding </a:t>
            </a:r>
            <a:r>
              <a:rPr lang="en-AU" dirty="0"/>
              <a:t>&amp; coping with the effects of abuse; </a:t>
            </a:r>
          </a:p>
          <a:p>
            <a:r>
              <a:rPr lang="en-AU" dirty="0" smtClean="0"/>
              <a:t>Coping </a:t>
            </a:r>
            <a:r>
              <a:rPr lang="en-AU" dirty="0"/>
              <a:t>with prison; or </a:t>
            </a:r>
          </a:p>
          <a:p>
            <a:r>
              <a:rPr lang="en-AU" dirty="0" smtClean="0"/>
              <a:t>Just </a:t>
            </a:r>
            <a:r>
              <a:rPr lang="en-AU" dirty="0"/>
              <a:t>having a chat.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914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4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Inclusive Support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Woman are not clients</a:t>
            </a:r>
          </a:p>
          <a:p>
            <a:r>
              <a:rPr lang="en-AU" dirty="0" smtClean="0"/>
              <a:t>Support differs according to woman’s needs</a:t>
            </a:r>
          </a:p>
          <a:p>
            <a:r>
              <a:rPr lang="en-AU" dirty="0"/>
              <a:t>Directed by the </a:t>
            </a:r>
            <a:r>
              <a:rPr lang="en-AU" dirty="0" smtClean="0"/>
              <a:t>woman</a:t>
            </a:r>
          </a:p>
          <a:p>
            <a:r>
              <a:rPr lang="en-AU" dirty="0" smtClean="0"/>
              <a:t>Empowering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914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Challenges within the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Appointments</a:t>
            </a:r>
          </a:p>
          <a:p>
            <a:r>
              <a:rPr lang="en-AU" dirty="0" smtClean="0"/>
              <a:t>Available time</a:t>
            </a:r>
          </a:p>
          <a:p>
            <a:r>
              <a:rPr lang="en-AU" dirty="0" smtClean="0"/>
              <a:t>Interruptions</a:t>
            </a:r>
          </a:p>
          <a:p>
            <a:r>
              <a:rPr lang="en-AU" dirty="0"/>
              <a:t>L</a:t>
            </a:r>
            <a:r>
              <a:rPr lang="en-AU" dirty="0" smtClean="0"/>
              <a:t>ockdowns</a:t>
            </a:r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1914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5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68960"/>
            <a:ext cx="7315200" cy="3539527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4" y="908720"/>
            <a:ext cx="853323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1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AU" dirty="0" smtClean="0"/>
          </a:p>
          <a:p>
            <a:pPr marL="45720" indent="0">
              <a:buNone/>
            </a:pPr>
            <a:endParaRPr lang="en-AU" dirty="0"/>
          </a:p>
          <a:p>
            <a:pPr marL="45720" indent="0">
              <a:buNone/>
            </a:pPr>
            <a:endParaRPr lang="en-AU" dirty="0" smtClean="0"/>
          </a:p>
          <a:p>
            <a:pPr marL="45720" indent="0">
              <a:buNone/>
            </a:pPr>
            <a:endParaRPr lang="en-AU" dirty="0"/>
          </a:p>
          <a:p>
            <a:pPr marL="45720" indent="0">
              <a:buNone/>
            </a:pPr>
            <a:endParaRPr lang="en-AU" dirty="0" smtClean="0"/>
          </a:p>
          <a:p>
            <a:pPr marL="45720" indent="0">
              <a:buNone/>
            </a:pPr>
            <a:endParaRPr lang="en-AU" dirty="0"/>
          </a:p>
          <a:p>
            <a:pPr marL="45720" indent="0">
              <a:buNone/>
            </a:pPr>
            <a:endParaRPr lang="en-AU" dirty="0" smtClean="0"/>
          </a:p>
          <a:p>
            <a:pPr marL="45720" indent="0" algn="r">
              <a:buNone/>
            </a:pP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2" y="1340768"/>
            <a:ext cx="7714515" cy="43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ustom 2">
      <a:dk1>
        <a:sysClr val="windowText" lastClr="000000"/>
      </a:dk1>
      <a:lt1>
        <a:srgbClr val="FFC000"/>
      </a:lt1>
      <a:dk2>
        <a:srgbClr val="283138"/>
      </a:dk2>
      <a:lt2>
        <a:srgbClr val="D828BF"/>
      </a:lt2>
      <a:accent1>
        <a:srgbClr val="838D9B"/>
      </a:accent1>
      <a:accent2>
        <a:srgbClr val="D828BF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1667</TotalTime>
  <Words>452</Words>
  <Application>Microsoft Office PowerPoint</Application>
  <PresentationFormat>On-screen Show (4:3)</PresentationFormat>
  <Paragraphs>146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Perspective</vt:lpstr>
      <vt:lpstr>Sexual Assault Counselling Within the Oppressive System</vt:lpstr>
      <vt:lpstr>Sexual Assault Program </vt:lpstr>
      <vt:lpstr>PowerPoint Presentation</vt:lpstr>
      <vt:lpstr>Visits to the Prisons</vt:lpstr>
      <vt:lpstr>Types of Support</vt:lpstr>
      <vt:lpstr>Inclusive Support Model</vt:lpstr>
      <vt:lpstr>Challenges within the system</vt:lpstr>
      <vt:lpstr>PowerPoint Presentation</vt:lpstr>
      <vt:lpstr>PowerPoint Presentation</vt:lpstr>
      <vt:lpstr>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for Images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Proctor</dc:creator>
  <cp:lastModifiedBy>Rebecca Draper</cp:lastModifiedBy>
  <cp:revision>126</cp:revision>
  <cp:lastPrinted>2014-09-27T05:04:01Z</cp:lastPrinted>
  <dcterms:created xsi:type="dcterms:W3CDTF">2014-09-25T03:00:42Z</dcterms:created>
  <dcterms:modified xsi:type="dcterms:W3CDTF">2014-10-14T01:19:26Z</dcterms:modified>
</cp:coreProperties>
</file>